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70" r:id="rId16"/>
    <p:sldId id="269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60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C19B-3BA9-4A53-B6E4-792146AFCC6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60F7-7922-4E35-AADF-E17F3B19CE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C19B-3BA9-4A53-B6E4-792146AFCC6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60F7-7922-4E35-AADF-E17F3B19CE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C19B-3BA9-4A53-B6E4-792146AFCC6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60F7-7922-4E35-AADF-E17F3B19CE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C19B-3BA9-4A53-B6E4-792146AFCC6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60F7-7922-4E35-AADF-E17F3B19CE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C19B-3BA9-4A53-B6E4-792146AFCC6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60F7-7922-4E35-AADF-E17F3B19CE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C19B-3BA9-4A53-B6E4-792146AFCC6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60F7-7922-4E35-AADF-E17F3B19CE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C19B-3BA9-4A53-B6E4-792146AFCC6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60F7-7922-4E35-AADF-E17F3B19CE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C19B-3BA9-4A53-B6E4-792146AFCC6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60F7-7922-4E35-AADF-E17F3B19CE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C19B-3BA9-4A53-B6E4-792146AFCC6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60F7-7922-4E35-AADF-E17F3B19CE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C19B-3BA9-4A53-B6E4-792146AFCC6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60F7-7922-4E35-AADF-E17F3B19CE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C19B-3BA9-4A53-B6E4-792146AFCC6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60F7-7922-4E35-AADF-E17F3B19CE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C19B-3BA9-4A53-B6E4-792146AFCC68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B60F7-7922-4E35-AADF-E17F3B19CE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m.alekseev@s-vfu.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85992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Отчет НИРС ГИ за 2016 год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4286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Фестиваль науки-2016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09808"/>
          <a:ext cx="9143999" cy="6448192"/>
        </p:xfrm>
        <a:graphic>
          <a:graphicData uri="http://schemas.openxmlformats.org/drawingml/2006/table">
            <a:tbl>
              <a:tblPr/>
              <a:tblGrid>
                <a:gridCol w="2225270"/>
                <a:gridCol w="1560910"/>
                <a:gridCol w="2945484"/>
                <a:gridCol w="2412335"/>
              </a:tblGrid>
              <a:tr h="580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Вид, форма проведения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Краткое описание экспозиции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Ответственный (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конт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 тел.,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mail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Применения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Георадарного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комплекса ОКО-2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Презентация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Презентационный ролик о применении георадарного комплекса ОКО-2 в горной промышленности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Свинобоев Е.А.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89148261766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esvinoboev@mail.ru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Применение лазерного сканера в горном деле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Презентация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Презентационный ролик о применении лазерного сканера в горной промышленности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Собакина М.П. Будикина М.Е.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8914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2648136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Sobakina-91@mail.ru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Применение подземного лазерного сканера в горном деле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Презентация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Презентационный ролик о применении подземного лазерного сканера на рудниках и шахтах Севера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Алексеев А.М.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89142690752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am.alekseev@s-vfu.ru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Защита в чрезвычайных ситуациях в горном деле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Презентационные ролики, прибор радиационно-химической защиты, образцы отравляющих веществ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Ознакомительные ролики, посвященные защите в чрезвычайных ситуациях в горном деле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Кырбасов А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89640779326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Kurbas_andr@mail.ru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Приборы в области техники безопасности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Демонстрация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Описание приборов в области техники безопасности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Яковлев В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89142725597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Выставочные материалы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Демонстрация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Выставочные материалы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Портнягина В.В.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vick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_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@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mail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>Студенческие н</a:t>
            </a:r>
            <a:r>
              <a:rPr lang="ru-RU" sz="2000" b="1" i="1" dirty="0" smtClean="0"/>
              <a:t>аучные кружки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03276"/>
          <a:ext cx="9144000" cy="6449062"/>
        </p:xfrm>
        <a:graphic>
          <a:graphicData uri="http://schemas.openxmlformats.org/drawingml/2006/table">
            <a:tbl>
              <a:tblPr/>
              <a:tblGrid>
                <a:gridCol w="275348"/>
                <a:gridCol w="1496962"/>
                <a:gridCol w="1325676"/>
                <a:gridCol w="1495022"/>
                <a:gridCol w="2001118"/>
                <a:gridCol w="1325676"/>
                <a:gridCol w="1224198"/>
              </a:tblGrid>
              <a:tr h="12797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Название подразделения (факультет, институт)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3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Название  СНК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ФИО руководителя СНК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(пишется полностью)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Регалии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(ученая степень, ученое звание, должность, место работы)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(пишется полностью, например: кандидат технических наук, доцент кафедры физики)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Контактные данные руководителя СНК (рабочий телефон, электронная почта)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График заседаний СНК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Место проведения заседаний СНК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Горные машины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Довиденко Геннадий Перфилиевич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кандидат технических наук, доцент, доцент кафедры горных машин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49-69-56,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gormashygu@mail.ru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один раз в месяц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учебная лаборатория горных машин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Проходчик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Алексеев Андрей Михайлович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старший преподаватель кафедры подземной разработки месторождений полезных ископаемых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36-59-65, </a:t>
                      </a: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am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.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alekseev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@</a:t>
                      </a: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s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-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vfu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.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ru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один раз в месяц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ауд. 512,613 КТФ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Промышленная безопасность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5555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Чемезов Егор Николаевич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доктор технических наук, профессор, заведующий кафедрой промышленная безопасность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36-59-65, prombez2011@mail.ru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один раз в месяц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ауд. 501КТФ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38" marR="46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572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Олимпиада </a:t>
            </a:r>
            <a:r>
              <a:rPr lang="ru-RU" dirty="0"/>
              <a:t>по дисциплинам Основы горного дела, </a:t>
            </a:r>
            <a:r>
              <a:rPr lang="ru-RU" dirty="0" smtClean="0"/>
              <a:t> Горные </a:t>
            </a:r>
            <a:r>
              <a:rPr lang="ru-RU" dirty="0"/>
              <a:t>машины и оборудования в рамках </a:t>
            </a:r>
            <a:r>
              <a:rPr lang="en-US" dirty="0"/>
              <a:t>V </a:t>
            </a:r>
            <a:r>
              <a:rPr lang="ru-RU" dirty="0"/>
              <a:t>Всероссийского молодежного  форума «Нефтегазовое и горное </a:t>
            </a:r>
            <a:r>
              <a:rPr lang="ru-RU" dirty="0" smtClean="0"/>
              <a:t>дело </a:t>
            </a:r>
            <a:r>
              <a:rPr lang="ru-RU" dirty="0"/>
              <a:t>8 – 11 ноября 2016 г. в </a:t>
            </a:r>
            <a:r>
              <a:rPr lang="ru-RU" dirty="0" smtClean="0"/>
              <a:t>Пермский национальный политехнический университет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14422"/>
            <a:ext cx="12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Участники:</a:t>
            </a: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643050"/>
            <a:ext cx="57150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Команда по дисциплине Основы горного дела: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Неустроев Руслан Николаевич , ШПС-12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Копырин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Анатолий Анатольевич, ШПС-12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 Собакин Иван Федорович, ШПС-12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2928934"/>
            <a:ext cx="66437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Команда по дисциплине Горные машины и оборудования: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Суханов Дмитрий Константинович, ГМ-11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Томский Иннокентий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Гаевич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ГМ-11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Дамбуев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Борис Илларионович, ГМ-11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357694"/>
            <a:ext cx="80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Итоги: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643446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Диплом 2 </a:t>
            </a:r>
            <a:r>
              <a:rPr lang="ru-RU" dirty="0" smtClean="0"/>
              <a:t> степени  по дисциплине «Основы </a:t>
            </a:r>
            <a:r>
              <a:rPr lang="ru-RU" dirty="0"/>
              <a:t>горного дела</a:t>
            </a:r>
            <a:r>
              <a:rPr lang="ru-RU" dirty="0" smtClean="0"/>
              <a:t>» - в командном зачете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000636"/>
            <a:ext cx="8429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Копырин</a:t>
            </a:r>
            <a:r>
              <a:rPr lang="ru-RU" dirty="0"/>
              <a:t> Анатолий Анатольевич </a:t>
            </a:r>
            <a:r>
              <a:rPr lang="ru-RU" dirty="0" smtClean="0"/>
              <a:t>,  </a:t>
            </a:r>
            <a:r>
              <a:rPr lang="ru-RU" dirty="0"/>
              <a:t>3-е </a:t>
            </a:r>
            <a:r>
              <a:rPr lang="ru-RU" dirty="0" smtClean="0"/>
              <a:t>место – в индивидуальном зачете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572140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Диплом </a:t>
            </a:r>
            <a:r>
              <a:rPr lang="ru-RU" dirty="0" smtClean="0"/>
              <a:t>3 степени </a:t>
            </a:r>
            <a:r>
              <a:rPr lang="ru-RU" dirty="0" smtClean="0"/>
              <a:t>по дисциплине </a:t>
            </a:r>
            <a:r>
              <a:rPr lang="ru-RU" dirty="0" smtClean="0"/>
              <a:t>«Горные машины и оборудования» - в командном зачете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143644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Суханов Дмитрий Константинович, 3-е место – в индивидуальном зачете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НПК «Совершенствование технологии разработки месторождений в условиях многолетней мерзлоты и обеспечение </a:t>
            </a:r>
            <a:r>
              <a:rPr lang="ru-RU" sz="1800" b="1" i="1" dirty="0" err="1" smtClean="0"/>
              <a:t>техносферной</a:t>
            </a:r>
            <a:r>
              <a:rPr lang="ru-RU" sz="1800" b="1" i="1" dirty="0" smtClean="0"/>
              <a:t> безопасности», посвященная 120-летию Степана Васильева.</a:t>
            </a:r>
            <a:endParaRPr lang="ru-RU" sz="18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571612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Экспертная комиссия: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Ковлеков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Иван Иванович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д.т.н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профессор кафедры  Открытые горные работы – председатель;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Андросов Артур Дмитриевич – д.т.н., профессор кафедры Подземная разработка месторождений полезных ископаемых;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Пестерев Афанасий Прокопьевич – к.б.н., заведующий кафедрой Промышленная безопасность;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Овчинников Николай Петрович – к.т.н., доцент кафедры Горные машины и оборудования;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Поисеева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Саргылана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Иннокентьевна – к.б.н.. доцент кафедры Защита в чрезвычайных ситуациях;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итогам конференции были определены победители по двум направлениям.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Горное дело: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Константинов Василий Васильевич студент группы ОГР-13 -  Диплом 1 степени (научный руководитель Дмитриев А.А.)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Тема доклада: </a:t>
            </a:r>
            <a:r>
              <a:rPr lang="ru-RU" sz="1600" dirty="0" smtClean="0"/>
              <a:t>«Система </a:t>
            </a:r>
            <a:r>
              <a:rPr lang="ru-RU" sz="1600" dirty="0"/>
              <a:t>разработки на карьере «Комсомольский»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Люхани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Вадим Алексеевич студент группы ОГР-12 – Диплом 2 степени (научный руководитель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Заровняев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Б.Н.)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 доклада: </a:t>
            </a:r>
            <a:r>
              <a:rPr lang="ru-RU" sz="1600" dirty="0" smtClean="0"/>
              <a:t>БВР </a:t>
            </a:r>
            <a:r>
              <a:rPr lang="ru-RU" sz="1600" dirty="0"/>
              <a:t>на месторождении  строительных материалов «</a:t>
            </a:r>
            <a:r>
              <a:rPr lang="ru-RU" sz="1600" dirty="0" err="1"/>
              <a:t>Сасаабытское</a:t>
            </a:r>
            <a:r>
              <a:rPr lang="ru-RU" sz="1600" dirty="0"/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Суханов Дмитрий Константинович студент группы ГМ-11 – Диплом 3 степени (научный руководитель Овчинников Н.П.)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 доклада:</a:t>
            </a:r>
            <a:r>
              <a:rPr lang="ru-RU" sz="1600" dirty="0" smtClean="0"/>
              <a:t>«</a:t>
            </a:r>
            <a:r>
              <a:rPr lang="ru-RU" sz="1600" dirty="0"/>
              <a:t>Опыт эксплуатации автосамосвалов марки «БелАЗ-7540» на россыпных алмазоносных месторождениях РС(Я)»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Техносферная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безопасность: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Григорьева Гарсия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Гаврильевна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магистрант М-УПБ-16 – Диплом 1 степени (научный руководитель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Поисеева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С.И.)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 доклада: </a:t>
            </a:r>
            <a:r>
              <a:rPr lang="ru-RU" dirty="0"/>
              <a:t>Обеспечение пожарной безопасности системы теплоснабжения по Якутии на период 2011-2015гг. (</a:t>
            </a:r>
            <a:r>
              <a:rPr lang="ru-RU" dirty="0" err="1"/>
              <a:t>Чурапчинский</a:t>
            </a:r>
            <a:r>
              <a:rPr lang="ru-RU" dirty="0"/>
              <a:t> улус)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Борисова Римма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Мировна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студент группы ПБ-16 – Диплом 2 степени (научный руководитель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Кардашевская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Е.Г.)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 доклада: </a:t>
            </a:r>
            <a:r>
              <a:rPr lang="ru-RU" dirty="0"/>
              <a:t>Обрушение зданий в г. Якутске и аварийно-спасательные и другие неотложные работы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Рахмонов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Джаллолиддин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Фахриддинович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магистрант М-УБРТ-15 – Диплом 3 степени (научный руководитель Чемезов Е.Н.)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 доклада:</a:t>
            </a:r>
            <a:r>
              <a:rPr lang="ru-RU" dirty="0" smtClean="0"/>
              <a:t> «Система управления промышленной безопасностью на нефтеперерабатывающих заводах»</a:t>
            </a:r>
            <a:endParaRPr lang="ru-RU" dirty="0"/>
          </a:p>
        </p:txBody>
      </p:sp>
      <p:pic>
        <p:nvPicPr>
          <p:cNvPr id="26626" name="Picture 2" descr="C:\Users\1\Desktop\НИРС\конференция Степана Васильева\степан васильев фото\DSC_0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60076"/>
            <a:ext cx="4071934" cy="2797924"/>
          </a:xfrm>
          <a:prstGeom prst="rect">
            <a:avLst/>
          </a:prstGeom>
          <a:noFill/>
        </p:spPr>
      </p:pic>
      <p:pic>
        <p:nvPicPr>
          <p:cNvPr id="26627" name="Picture 3" descr="C:\Users\1\Desktop\НИРС\конференция Степана Васильева\степан васильев фото\DSC_0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071942"/>
            <a:ext cx="4000496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Повышенная стипендия по научной деятельности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714356"/>
            <a:ext cx="4282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1-ое полугодие </a:t>
            </a:r>
            <a:r>
              <a:rPr lang="ru-RU" dirty="0" smtClean="0"/>
              <a:t>2016-2017 учебного года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143248"/>
            <a:ext cx="4229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2-ое полугодие 2016-2017 учебного года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3643314"/>
          <a:ext cx="8429684" cy="2294456"/>
        </p:xfrm>
        <a:graphic>
          <a:graphicData uri="http://schemas.openxmlformats.org/drawingml/2006/table">
            <a:tbl>
              <a:tblPr/>
              <a:tblGrid>
                <a:gridCol w="743116"/>
                <a:gridCol w="3471176"/>
                <a:gridCol w="2107146"/>
                <a:gridCol w="2108246"/>
              </a:tblGrid>
              <a:tr h="166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ФИО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Группа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Балл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Копырин Анатолий Анатольевич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ШПС-12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Максимов Петр Сергеевич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ШПС-13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75,5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Томский Иннокентий Гаевич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ГМ-11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Архипов Петр Семенович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ПР-12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51,75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Васильев Данил Дмитриевич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ПР-12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51,75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Корнилов Дмитрий Александрович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ПР-12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51,75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Дедюкин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Анатолий Васильевич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ПР-12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49,75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1214422"/>
          <a:ext cx="8072495" cy="1543620"/>
        </p:xfrm>
        <a:graphic>
          <a:graphicData uri="http://schemas.openxmlformats.org/drawingml/2006/table">
            <a:tbl>
              <a:tblPr/>
              <a:tblGrid>
                <a:gridCol w="428628"/>
                <a:gridCol w="3927534"/>
                <a:gridCol w="1552714"/>
                <a:gridCol w="2163619"/>
              </a:tblGrid>
              <a:tr h="257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ФИО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Количество баллов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Собакин Иван Федорович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ШПС-12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Никонов Гаврил Алексеевич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ПР-12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Коркина Татьяна Алексеевна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ШПС-12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Неустроев Руслан Николаевич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ШПС-12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Собакин Гаврил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Гаврильевич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ПР-12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Публикации студентов ГИ за 2016 г. 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000108"/>
          <a:ext cx="9144001" cy="5032305"/>
        </p:xfrm>
        <a:graphic>
          <a:graphicData uri="http://schemas.openxmlformats.org/drawingml/2006/table">
            <a:tbl>
              <a:tblPr/>
              <a:tblGrid>
                <a:gridCol w="476427"/>
                <a:gridCol w="1204498"/>
                <a:gridCol w="3066378"/>
                <a:gridCol w="812270"/>
                <a:gridCol w="1882299"/>
                <a:gridCol w="613558"/>
                <a:gridCol w="1088571"/>
              </a:tblGrid>
              <a:tr h="330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Ф.И.О. студента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работы,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ее вид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 работы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Выходные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данные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Объем в п.л. или с.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Научный руководитель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Копырин Анатолий Анатольевич, ШПС-12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Использование льдопородной закладки в условиях Севера.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статья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Сборник статей МНПК 15 мая 2016. Часть 3. Тюмень. НИЦ Аэтэрна. С. 53-55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Алексеев А.М.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Копырин Анатолий Анатольевич, ШПС-12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Совершенствование технологии крепления горных выработок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статья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«Научные преобразования в эпоху глобализации: Сборник статей МНПК 20 мая 2016 г. Курган. Часть 3. Уфа-Аэтэрна, 2016. С. 64-67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Алексеев А.М.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Копырин Анатолий Анатольевич, ШПС-12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Использование микрокремнезема в качестве добавки к торкретбетонированию.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статья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Вестник науки и творчества: Материалы международных мероприятий Общества науки и творчества г. Казань за май 2016 года. Казань, 2016. РИНЦ. С.251-256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Алексеев А.М.</a:t>
                      </a: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214290"/>
          <a:ext cx="9144002" cy="3571900"/>
        </p:xfrm>
        <a:graphic>
          <a:graphicData uri="http://schemas.openxmlformats.org/drawingml/2006/table">
            <a:tbl>
              <a:tblPr/>
              <a:tblGrid>
                <a:gridCol w="476427"/>
                <a:gridCol w="1204496"/>
                <a:gridCol w="1962384"/>
                <a:gridCol w="785818"/>
                <a:gridCol w="3012748"/>
                <a:gridCol w="613559"/>
                <a:gridCol w="1088570"/>
              </a:tblGrid>
              <a:tr h="1819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79" marR="38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Копырин Анатолий Анатольевич, ШПС-12</a:t>
                      </a:r>
                    </a:p>
                  </a:txBody>
                  <a:tcPr marL="38779" marR="38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Крепление горных выработок технологией </a:t>
                      </a: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Swellex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условиях рудника Айхал.</a:t>
                      </a:r>
                    </a:p>
                  </a:txBody>
                  <a:tcPr marL="38779" marR="38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статья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9" marR="38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Вестник науки и творчества: Материалы международных мероприятий Общества науки и творчества г. Казань за май 2016 года. Казань, 2016. РИНЦ. С. 256-261</a:t>
                      </a:r>
                    </a:p>
                  </a:txBody>
                  <a:tcPr marL="38779" marR="38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8779" marR="38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Алексеев А.М.</a:t>
                      </a:r>
                    </a:p>
                  </a:txBody>
                  <a:tcPr marL="38779" marR="38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79" marR="38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Копырин Анатолий Анатольевич, ШПС-12, Максимов П.С., ШПС-13</a:t>
                      </a:r>
                    </a:p>
                  </a:txBody>
                  <a:tcPr marL="38779" marR="38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Улучшение гидроизоляции тюбингов</a:t>
                      </a:r>
                    </a:p>
                  </a:txBody>
                  <a:tcPr marL="38779" marR="38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статья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9" marR="38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«Технические науки в мире: от теории к практике». Выпуск 3. Сборник научных трудов по итогам МНПК 11 августа 2016г. г. Ростов-на-Дону, 2016г. 41-46с. Инновационный центр развития образования и науки. ИЦРОН. (РИНЦ)</a:t>
                      </a:r>
                    </a:p>
                  </a:txBody>
                  <a:tcPr marL="38779" marR="38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9" marR="38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Алексеев А.М.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9" marR="38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2" y="3857628"/>
          <a:ext cx="9144002" cy="1854454"/>
        </p:xfrm>
        <a:graphic>
          <a:graphicData uri="http://schemas.openxmlformats.org/drawingml/2006/table">
            <a:tbl>
              <a:tblPr/>
              <a:tblGrid>
                <a:gridCol w="476426"/>
                <a:gridCol w="1204500"/>
                <a:gridCol w="1962380"/>
                <a:gridCol w="785818"/>
                <a:gridCol w="3012749"/>
                <a:gridCol w="613560"/>
                <a:gridCol w="1088569"/>
              </a:tblGrid>
              <a:tr h="680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656" marR="16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Максимов П.С., ШПС-13</a:t>
                      </a:r>
                    </a:p>
                  </a:txBody>
                  <a:tcPr marL="16656" marR="16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Внедрение новых технологий крепления горных выработок на руднике «Мир»</a:t>
                      </a:r>
                    </a:p>
                  </a:txBody>
                  <a:tcPr marL="16656" marR="16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статья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56" marR="16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мире науки и инноваций: Сборник статей МНПК 20 апреля 2016. Часть 2. Курган. НИЦ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Аэтэрна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С. 48-50</a:t>
                      </a:r>
                    </a:p>
                  </a:txBody>
                  <a:tcPr marL="16656" marR="16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56" marR="16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Алексеев А.М.</a:t>
                      </a:r>
                    </a:p>
                  </a:txBody>
                  <a:tcPr marL="16656" marR="16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656" marR="16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Максимов П.С., ШПС-13</a:t>
                      </a:r>
                    </a:p>
                  </a:txBody>
                  <a:tcPr marL="16656" marR="16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Применение бесцементной закладочной смеси на основе техногенных отходов на руднике «Айхал».</a:t>
                      </a:r>
                    </a:p>
                  </a:txBody>
                  <a:tcPr marL="16656" marR="16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статья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56" marR="16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Современные проблемы и перспективные направления инновационного развития науки: Сборник статей МНПК 25 апреля 2016. Часть 3. Томск. НИЦ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Аэтэрна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С. 67-69</a:t>
                      </a:r>
                    </a:p>
                  </a:txBody>
                  <a:tcPr marL="16656" marR="16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656" marR="16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Алексеев А.М.</a:t>
                      </a:r>
                    </a:p>
                  </a:txBody>
                  <a:tcPr marL="16656" marR="16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4243559"/>
        </p:xfrm>
        <a:graphic>
          <a:graphicData uri="http://schemas.openxmlformats.org/drawingml/2006/table">
            <a:tbl>
              <a:tblPr/>
              <a:tblGrid>
                <a:gridCol w="476427"/>
                <a:gridCol w="1204497"/>
                <a:gridCol w="1176564"/>
                <a:gridCol w="1000132"/>
                <a:gridCol w="3584249"/>
                <a:gridCol w="613560"/>
                <a:gridCol w="1088571"/>
              </a:tblGrid>
              <a:tr h="1189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4780" marR="24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Максимов П.С., ШПС-13</a:t>
                      </a:r>
                    </a:p>
                  </a:txBody>
                  <a:tcPr marL="24780" marR="24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Замена анкерной металлической крепи на базальтопластик</a:t>
                      </a:r>
                    </a:p>
                  </a:txBody>
                  <a:tcPr marL="24780" marR="24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статья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780" marR="24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Вестник науки и творчества: Материалы международных мероприятий Общества науки и творчества г. Казань за май 2016 года. Казань, 2016. РИНЦ. С.296-299</a:t>
                      </a:r>
                    </a:p>
                  </a:txBody>
                  <a:tcPr marL="24780" marR="24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780" marR="24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Алексеев А.М.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780" marR="24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24780" marR="24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Максимов П.С., ШПС-13</a:t>
                      </a:r>
                    </a:p>
                  </a:txBody>
                  <a:tcPr marL="24780" marR="24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Применение новых типов анкерной крепи в сложных горно-геологических условиях рудника Мир.</a:t>
                      </a:r>
                    </a:p>
                  </a:txBody>
                  <a:tcPr marL="24780" marR="24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статья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780" marR="24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Вестник науки и творчества: Материалы международных мероприятий Общества науки и творчества г. Казань за май 2016 года. Казань, 2016. РИНЦ. С.299-303</a:t>
                      </a:r>
                    </a:p>
                  </a:txBody>
                  <a:tcPr marL="24780" marR="24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780" marR="24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Алексеев А.М.</a:t>
                      </a:r>
                    </a:p>
                  </a:txBody>
                  <a:tcPr marL="24780" marR="24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80" marR="24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Максимов П.С., ШПС-13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780" marR="24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Применение камерной системы разработки на руднике «Мир».</a:t>
                      </a:r>
                    </a:p>
                  </a:txBody>
                  <a:tcPr marL="24780" marR="24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статья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780" marR="24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Материалы международных научных конференций и конкурсов Максимов П.С., ШПС-13общества Науки и Творчества г. Казань за ноябрь 2016г. Международный научный журнал </a:t>
                      </a: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Science Time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-2016.-№ 11 (35). С. 303-309</a:t>
                      </a:r>
                    </a:p>
                  </a:txBody>
                  <a:tcPr marL="24780" marR="24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780" marR="24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Алексеев А.М.</a:t>
                      </a:r>
                    </a:p>
                  </a:txBody>
                  <a:tcPr marL="24780" marR="24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4286256"/>
          <a:ext cx="9144001" cy="2071702"/>
        </p:xfrm>
        <a:graphic>
          <a:graphicData uri="http://schemas.openxmlformats.org/drawingml/2006/table">
            <a:tbl>
              <a:tblPr/>
              <a:tblGrid>
                <a:gridCol w="476427"/>
                <a:gridCol w="1204497"/>
                <a:gridCol w="1176565"/>
                <a:gridCol w="1000132"/>
                <a:gridCol w="3584250"/>
                <a:gridCol w="613559"/>
                <a:gridCol w="1088571"/>
              </a:tblGrid>
              <a:tr h="2071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94" marR="50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Андреев Иннокентий Николаевич, ШПС-14</a:t>
                      </a:r>
                    </a:p>
                  </a:txBody>
                  <a:tcPr marL="50894" marR="50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Использование тросового крепления пород приконтактной зоны на руднике «Айхал»</a:t>
                      </a:r>
                    </a:p>
                  </a:txBody>
                  <a:tcPr marL="50894" marR="50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статья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94" marR="50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Материалы международных научных конференций и конкурсов общества Науки и Творчества г. Казань за ноябрь 2016г. Международный научный журнал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Science Time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-2016.-№ 11 (35). С. 43-48</a:t>
                      </a:r>
                    </a:p>
                  </a:txBody>
                  <a:tcPr marL="50894" marR="50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94" marR="50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Алексеев А.М.</a:t>
                      </a:r>
                    </a:p>
                  </a:txBody>
                  <a:tcPr marL="50894" marR="50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42984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Февраль 2017 </a:t>
            </a:r>
          </a:p>
          <a:p>
            <a:pPr algn="just"/>
            <a:r>
              <a:rPr lang="ru-RU" dirty="0" smtClean="0"/>
              <a:t>Форум кейс </a:t>
            </a:r>
            <a:r>
              <a:rPr lang="ru-RU" dirty="0" err="1" smtClean="0"/>
              <a:t>контест</a:t>
            </a:r>
            <a:r>
              <a:rPr lang="ru-RU" dirty="0" smtClean="0"/>
              <a:t> Международного инженерного чемпионата</a:t>
            </a:r>
            <a:r>
              <a:rPr lang="en-US" dirty="0" smtClean="0"/>
              <a:t> Case-in</a:t>
            </a:r>
            <a:endParaRPr lang="ru-RU" dirty="0" smtClean="0"/>
          </a:p>
          <a:p>
            <a:pPr algn="just"/>
            <a:r>
              <a:rPr lang="ru-RU" b="1" dirty="0" smtClean="0"/>
              <a:t>Март 2017</a:t>
            </a:r>
          </a:p>
          <a:p>
            <a:pPr algn="just"/>
            <a:r>
              <a:rPr lang="ru-RU" dirty="0" smtClean="0"/>
              <a:t>Неделя науки Горного </a:t>
            </a:r>
            <a:r>
              <a:rPr lang="ru-RU" dirty="0" err="1" smtClean="0"/>
              <a:t>институт.а</a:t>
            </a:r>
            <a:endParaRPr lang="ru-RU" dirty="0" smtClean="0"/>
          </a:p>
          <a:p>
            <a:pPr algn="just"/>
            <a:r>
              <a:rPr lang="ru-RU" dirty="0" smtClean="0"/>
              <a:t>Семинар введение в научную деятельность для 1-2 курсов ГИ </a:t>
            </a:r>
          </a:p>
          <a:p>
            <a:pPr algn="just"/>
            <a:r>
              <a:rPr lang="ru-RU" b="1" i="1" dirty="0" smtClean="0"/>
              <a:t>Апрель 2017 </a:t>
            </a:r>
            <a:endParaRPr lang="ru-RU" b="1" i="1" dirty="0" smtClean="0"/>
          </a:p>
          <a:p>
            <a:pPr algn="just"/>
            <a:r>
              <a:rPr lang="ru-RU" dirty="0" smtClean="0"/>
              <a:t>26 апреля 2017 – Отборочный этап Международного инженерного чемпионата</a:t>
            </a:r>
            <a:r>
              <a:rPr lang="en-US" dirty="0" smtClean="0"/>
              <a:t> Case-in</a:t>
            </a:r>
            <a:endParaRPr lang="ru-RU" dirty="0" smtClean="0"/>
          </a:p>
          <a:p>
            <a:pPr algn="just"/>
            <a:r>
              <a:rPr lang="ru-RU" dirty="0" smtClean="0"/>
              <a:t>Всероссийская НПК – г. Нерюнгри</a:t>
            </a:r>
          </a:p>
          <a:p>
            <a:pPr algn="just"/>
            <a:r>
              <a:rPr lang="ru-RU" dirty="0" smtClean="0"/>
              <a:t>Международная НПК «Ломоносов – 2014» г. Москва</a:t>
            </a:r>
          </a:p>
          <a:p>
            <a:pPr algn="just"/>
            <a:r>
              <a:rPr lang="ru-RU" dirty="0" smtClean="0"/>
              <a:t>Международная НПК «Студент и научно-технический прогресс» г. Новосибирск</a:t>
            </a:r>
          </a:p>
          <a:p>
            <a:pPr algn="just"/>
            <a:r>
              <a:rPr lang="ru-RU" dirty="0" smtClean="0"/>
              <a:t>Лаврентьевские чтения</a:t>
            </a:r>
          </a:p>
          <a:p>
            <a:pPr algn="just"/>
            <a:r>
              <a:rPr lang="ru-RU" b="1" dirty="0" smtClean="0"/>
              <a:t>Май 2017 </a:t>
            </a:r>
          </a:p>
          <a:p>
            <a:pPr algn="just"/>
            <a:r>
              <a:rPr lang="ru-RU" dirty="0" smtClean="0"/>
              <a:t>Общеуниверситетская научная конференция студентов и выставка «Научно-технические достижения студентов, аспирантов и молодых ученых»</a:t>
            </a:r>
          </a:p>
          <a:p>
            <a:pPr algn="just"/>
            <a:r>
              <a:rPr lang="ru-RU" b="1" dirty="0" smtClean="0"/>
              <a:t>Сентябрь 2017</a:t>
            </a:r>
            <a:endParaRPr lang="ru-RU" b="1" i="1" dirty="0" smtClean="0"/>
          </a:p>
          <a:p>
            <a:pPr algn="just"/>
            <a:r>
              <a:rPr lang="ru-RU" dirty="0" smtClean="0"/>
              <a:t>Семинар введение в научную деятельность для 1-2 курсов ГИ </a:t>
            </a:r>
          </a:p>
          <a:p>
            <a:pPr algn="just"/>
            <a:r>
              <a:rPr lang="ru-RU" dirty="0" smtClean="0"/>
              <a:t>Фестиваль науки</a:t>
            </a:r>
            <a:endParaRPr lang="ru-RU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461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План научных мероприятий </a:t>
            </a:r>
            <a:r>
              <a:rPr lang="ru-RU" sz="2400" dirty="0"/>
              <a:t>н</a:t>
            </a:r>
            <a:r>
              <a:rPr lang="ru-RU" sz="2400" dirty="0" smtClean="0"/>
              <a:t>а 2017 г.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461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Научные мероприятия за 2016 г.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643602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/>
              <a:t>Февраль 2016 – </a:t>
            </a:r>
            <a:r>
              <a:rPr lang="ru-RU" sz="2200" b="1" i="1" dirty="0" smtClean="0"/>
              <a:t>Форум кейс </a:t>
            </a:r>
            <a:r>
              <a:rPr lang="ru-RU" sz="2200" b="1" i="1" dirty="0" err="1" smtClean="0"/>
              <a:t>контест</a:t>
            </a:r>
            <a:r>
              <a:rPr lang="ru-RU" sz="2200" b="1" i="1" dirty="0" smtClean="0"/>
              <a:t> </a:t>
            </a:r>
            <a:r>
              <a:rPr lang="ru-RU" sz="2200" b="1" i="1" dirty="0" smtClean="0"/>
              <a:t>Международного инженерного чемпионата</a:t>
            </a:r>
            <a:r>
              <a:rPr lang="en-US" sz="2200" b="1" i="1" dirty="0" smtClean="0"/>
              <a:t> Case-in</a:t>
            </a:r>
            <a:endParaRPr lang="ru-RU" sz="2200" b="1" i="1" dirty="0" smtClean="0"/>
          </a:p>
          <a:p>
            <a:pPr algn="just"/>
            <a:r>
              <a:rPr lang="ru-RU" sz="2200" dirty="0" smtClean="0"/>
              <a:t>Март 2016 – </a:t>
            </a:r>
            <a:r>
              <a:rPr lang="ru-RU" sz="2200" b="1" i="1" dirty="0" smtClean="0"/>
              <a:t>Неделя науки Горного </a:t>
            </a:r>
            <a:r>
              <a:rPr lang="ru-RU" sz="2200" b="1" i="1" dirty="0" err="1" smtClean="0"/>
              <a:t>институт.а</a:t>
            </a:r>
            <a:endParaRPr lang="ru-RU" sz="2200" b="1" i="1" dirty="0" smtClean="0"/>
          </a:p>
          <a:p>
            <a:pPr algn="just"/>
            <a:r>
              <a:rPr lang="ru-RU" sz="2200" dirty="0" smtClean="0"/>
              <a:t>Март 2016 </a:t>
            </a:r>
            <a:r>
              <a:rPr lang="ru-RU" sz="2200" b="1" i="1" dirty="0" smtClean="0"/>
              <a:t>– Семинар введение в научную деятельность для 1-2 курсов ГИ </a:t>
            </a:r>
          </a:p>
          <a:p>
            <a:pPr algn="just"/>
            <a:r>
              <a:rPr lang="ru-RU" sz="2200" dirty="0" smtClean="0"/>
              <a:t>Апрель 2016 – </a:t>
            </a:r>
            <a:r>
              <a:rPr lang="ru-RU" sz="2200" b="1" i="1" dirty="0" smtClean="0"/>
              <a:t>Отборочный этап Международного инженерного чемпионата</a:t>
            </a:r>
            <a:r>
              <a:rPr lang="en-US" sz="2200" b="1" i="1" dirty="0" smtClean="0"/>
              <a:t> Case-in</a:t>
            </a:r>
          </a:p>
          <a:p>
            <a:pPr algn="just"/>
            <a:r>
              <a:rPr lang="ru-RU" sz="2200" dirty="0" smtClean="0"/>
              <a:t>Сентябрь 2016  - </a:t>
            </a:r>
            <a:r>
              <a:rPr lang="ru-RU" sz="2200" b="1" i="1" dirty="0" smtClean="0"/>
              <a:t>Фестиваль науки</a:t>
            </a:r>
          </a:p>
          <a:p>
            <a:pPr algn="just"/>
            <a:r>
              <a:rPr lang="ru-RU" sz="2200" dirty="0" smtClean="0"/>
              <a:t>Сентябрь 2016  - </a:t>
            </a:r>
            <a:r>
              <a:rPr lang="ru-RU" sz="2200" b="1" i="1" dirty="0" smtClean="0"/>
              <a:t>Семинар введение в научную деятельность для 1-2 курсов ГИ </a:t>
            </a:r>
            <a:endParaRPr lang="ru-RU" sz="2200" b="1" i="1" dirty="0" smtClean="0"/>
          </a:p>
          <a:p>
            <a:pPr algn="just"/>
            <a:r>
              <a:rPr lang="ru-RU" sz="2200" dirty="0" smtClean="0"/>
              <a:t>Октябрь 2016 - </a:t>
            </a:r>
            <a:r>
              <a:rPr lang="ru-RU" sz="2200" b="1" i="1" dirty="0" smtClean="0"/>
              <a:t>Выставка научных кружков </a:t>
            </a:r>
          </a:p>
          <a:p>
            <a:pPr algn="just"/>
            <a:r>
              <a:rPr lang="ru-RU" sz="2200" dirty="0" smtClean="0"/>
              <a:t>Ноябрь 2016 – </a:t>
            </a:r>
            <a:r>
              <a:rPr lang="ru-RU" sz="2200" b="1" i="1" dirty="0" smtClean="0"/>
              <a:t>НПК </a:t>
            </a:r>
            <a:r>
              <a:rPr lang="ru-RU" sz="2200" b="1" i="1" dirty="0"/>
              <a:t>«Совершенствование технологии разработки месторождений в условиях многолетней мерзлоты и обеспечение </a:t>
            </a:r>
            <a:r>
              <a:rPr lang="ru-RU" sz="2200" b="1" i="1" dirty="0" err="1"/>
              <a:t>техносферной</a:t>
            </a:r>
            <a:r>
              <a:rPr lang="ru-RU" sz="2200" b="1" i="1" dirty="0"/>
              <a:t> безопасности», посвященная 120-летию Степана Васильева</a:t>
            </a:r>
            <a:r>
              <a:rPr lang="ru-RU" sz="2200" b="1" i="1" dirty="0" smtClean="0"/>
              <a:t>.</a:t>
            </a:r>
            <a:endParaRPr lang="ru-RU" sz="22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2860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Итоги Недели науки Горного института 2016 г.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5643570" cy="607223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5600" b="1" dirty="0">
                <a:cs typeface="Times New Roman" pitchFamily="18" charset="0"/>
              </a:rPr>
              <a:t>Направление </a:t>
            </a:r>
            <a:r>
              <a:rPr lang="ru-RU" sz="5600" b="1" dirty="0" err="1">
                <a:cs typeface="Times New Roman" pitchFamily="18" charset="0"/>
              </a:rPr>
              <a:t>Техносферная</a:t>
            </a:r>
            <a:r>
              <a:rPr lang="ru-RU" sz="5600" b="1" dirty="0">
                <a:cs typeface="Times New Roman" pitchFamily="18" charset="0"/>
              </a:rPr>
              <a:t> безопасность: </a:t>
            </a:r>
          </a:p>
          <a:p>
            <a:pPr algn="just"/>
            <a:r>
              <a:rPr lang="ru-RU" sz="5600" dirty="0">
                <a:solidFill>
                  <a:srgbClr val="FF0000"/>
                </a:solidFill>
                <a:cs typeface="Times New Roman" pitchFamily="18" charset="0"/>
              </a:rPr>
              <a:t>Диплом 1 степени </a:t>
            </a:r>
            <a:r>
              <a:rPr lang="ru-RU" sz="5600" dirty="0">
                <a:cs typeface="Times New Roman" pitchFamily="18" charset="0"/>
              </a:rPr>
              <a:t>– Степанова И.И., </a:t>
            </a:r>
            <a:r>
              <a:rPr lang="ru-RU" sz="5600" dirty="0" smtClean="0">
                <a:cs typeface="Times New Roman" pitchFamily="18" charset="0"/>
              </a:rPr>
              <a:t>ПБ-12</a:t>
            </a:r>
            <a:r>
              <a:rPr lang="en-US" sz="5600" dirty="0" smtClean="0"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5600" dirty="0" smtClean="0">
                <a:cs typeface="Times New Roman" pitchFamily="18" charset="0"/>
              </a:rPr>
              <a:t>Тема доклада: </a:t>
            </a:r>
            <a:r>
              <a:rPr lang="en-US" sz="5600" dirty="0" smtClean="0">
                <a:cs typeface="Times New Roman" pitchFamily="18" charset="0"/>
              </a:rPr>
              <a:t> </a:t>
            </a:r>
            <a:r>
              <a:rPr lang="ru-RU" sz="5600" dirty="0">
                <a:cs typeface="Times New Roman" pitchFamily="18" charset="0"/>
              </a:rPr>
              <a:t>«Анализ пожарной ситуации в </a:t>
            </a:r>
            <a:r>
              <a:rPr lang="ru-RU" sz="5600" dirty="0" err="1">
                <a:cs typeface="Times New Roman" pitchFamily="18" charset="0"/>
              </a:rPr>
              <a:t>Сунтарском</a:t>
            </a:r>
            <a:r>
              <a:rPr lang="ru-RU" sz="5600" dirty="0">
                <a:cs typeface="Times New Roman" pitchFamily="18" charset="0"/>
              </a:rPr>
              <a:t> улусе;</a:t>
            </a:r>
            <a:endParaRPr lang="ru-RU" sz="5600" b="1" dirty="0">
              <a:cs typeface="Times New Roman" pitchFamily="18" charset="0"/>
            </a:endParaRPr>
          </a:p>
          <a:p>
            <a:pPr algn="just"/>
            <a:r>
              <a:rPr lang="ru-RU" sz="5600" dirty="0">
                <a:solidFill>
                  <a:srgbClr val="FF0000"/>
                </a:solidFill>
                <a:cs typeface="Times New Roman" pitchFamily="18" charset="0"/>
              </a:rPr>
              <a:t>Диплом 2 степени </a:t>
            </a:r>
            <a:r>
              <a:rPr lang="ru-RU" sz="5600" dirty="0">
                <a:cs typeface="Times New Roman" pitchFamily="18" charset="0"/>
              </a:rPr>
              <a:t>– Корякина Е.А., </a:t>
            </a:r>
            <a:r>
              <a:rPr lang="ru-RU" sz="5600" dirty="0" smtClean="0">
                <a:cs typeface="Times New Roman" pitchFamily="18" charset="0"/>
              </a:rPr>
              <a:t>БТ-12</a:t>
            </a:r>
            <a:r>
              <a:rPr lang="en-US" sz="5600" dirty="0" smtClean="0">
                <a:cs typeface="Times New Roman" pitchFamily="18" charset="0"/>
              </a:rPr>
              <a:t> </a:t>
            </a:r>
            <a:endParaRPr lang="ru-RU" sz="5600" dirty="0" smtClean="0">
              <a:cs typeface="Times New Roman" pitchFamily="18" charset="0"/>
            </a:endParaRPr>
          </a:p>
          <a:p>
            <a:pPr algn="just">
              <a:buNone/>
            </a:pPr>
            <a:r>
              <a:rPr lang="ru-RU" sz="5600" dirty="0" smtClean="0">
                <a:cs typeface="Times New Roman" pitchFamily="18" charset="0"/>
              </a:rPr>
              <a:t>Тема доклада:</a:t>
            </a:r>
            <a:r>
              <a:rPr lang="ru-RU" sz="5600" b="1" dirty="0">
                <a:cs typeface="Times New Roman" pitchFamily="18" charset="0"/>
              </a:rPr>
              <a:t> </a:t>
            </a:r>
            <a:r>
              <a:rPr lang="ru-RU" sz="5600" b="1" dirty="0" smtClean="0">
                <a:cs typeface="Times New Roman" pitchFamily="18" charset="0"/>
              </a:rPr>
              <a:t>Подземный рудник «Интернациональный»</a:t>
            </a:r>
            <a:endParaRPr lang="ru-RU" sz="5600" dirty="0" smtClean="0">
              <a:cs typeface="Times New Roman" pitchFamily="18" charset="0"/>
            </a:endParaRPr>
          </a:p>
          <a:p>
            <a:pPr algn="just"/>
            <a:r>
              <a:rPr lang="ru-RU" sz="5600" dirty="0" smtClean="0">
                <a:solidFill>
                  <a:srgbClr val="FF0000"/>
                </a:solidFill>
                <a:cs typeface="Times New Roman" pitchFamily="18" charset="0"/>
              </a:rPr>
              <a:t>Диплом </a:t>
            </a:r>
            <a:r>
              <a:rPr lang="ru-RU" sz="5600" dirty="0">
                <a:solidFill>
                  <a:srgbClr val="FF0000"/>
                </a:solidFill>
                <a:cs typeface="Times New Roman" pitchFamily="18" charset="0"/>
              </a:rPr>
              <a:t>3 степени </a:t>
            </a:r>
            <a:r>
              <a:rPr lang="ru-RU" sz="5600" dirty="0">
                <a:cs typeface="Times New Roman" pitchFamily="18" charset="0"/>
              </a:rPr>
              <a:t>– Романова М.Н., </a:t>
            </a:r>
            <a:r>
              <a:rPr lang="ru-RU" sz="5600" dirty="0" smtClean="0">
                <a:cs typeface="Times New Roman" pitchFamily="18" charset="0"/>
              </a:rPr>
              <a:t>БТ-12</a:t>
            </a:r>
          </a:p>
          <a:p>
            <a:pPr algn="just">
              <a:buNone/>
            </a:pPr>
            <a:r>
              <a:rPr lang="ru-RU" sz="5600" dirty="0" smtClean="0">
                <a:cs typeface="Times New Roman" pitchFamily="18" charset="0"/>
              </a:rPr>
              <a:t>Тема доклада: </a:t>
            </a:r>
            <a:r>
              <a:rPr lang="ru-RU" sz="5600" b="1" dirty="0" smtClean="0">
                <a:cs typeface="Times New Roman" pitchFamily="18" charset="0"/>
              </a:rPr>
              <a:t>Подземный рудник «Мир»</a:t>
            </a:r>
          </a:p>
          <a:p>
            <a:pPr algn="just">
              <a:buNone/>
            </a:pPr>
            <a:endParaRPr lang="ru-RU" sz="5600" dirty="0">
              <a:cs typeface="Times New Roman" pitchFamily="18" charset="0"/>
            </a:endParaRPr>
          </a:p>
          <a:p>
            <a:pPr algn="just">
              <a:buNone/>
            </a:pPr>
            <a:r>
              <a:rPr lang="ru-RU" sz="5600" b="1" dirty="0" smtClean="0">
                <a:cs typeface="Times New Roman" pitchFamily="18" charset="0"/>
              </a:rPr>
              <a:t>Направление </a:t>
            </a:r>
            <a:r>
              <a:rPr lang="ru-RU" sz="5600" b="1" dirty="0">
                <a:cs typeface="Times New Roman" pitchFamily="18" charset="0"/>
              </a:rPr>
              <a:t>Горное дело:</a:t>
            </a:r>
          </a:p>
          <a:p>
            <a:pPr algn="just"/>
            <a:r>
              <a:rPr lang="ru-RU" sz="5600" dirty="0">
                <a:cs typeface="Times New Roman" pitchFamily="18" charset="0"/>
              </a:rPr>
              <a:t>Диплом 1 степени – Стручков А.К., </a:t>
            </a:r>
            <a:r>
              <a:rPr lang="ru-RU" sz="5600" dirty="0" smtClean="0">
                <a:cs typeface="Times New Roman" pitchFamily="18" charset="0"/>
              </a:rPr>
              <a:t>ПР-11</a:t>
            </a:r>
          </a:p>
          <a:p>
            <a:pPr algn="just">
              <a:buNone/>
            </a:pPr>
            <a:r>
              <a:rPr lang="ru-RU" sz="5600" dirty="0" smtClean="0">
                <a:cs typeface="Times New Roman" pitchFamily="18" charset="0"/>
              </a:rPr>
              <a:t>Тема доклада: </a:t>
            </a:r>
            <a:r>
              <a:rPr lang="ru-RU" sz="5600" dirty="0">
                <a:cs typeface="Times New Roman" pitchFamily="18" charset="0"/>
              </a:rPr>
              <a:t>Применение систем разработки с обрушением кровли для условий месторождения «</a:t>
            </a:r>
            <a:r>
              <a:rPr lang="ru-RU" sz="5600" dirty="0" err="1">
                <a:cs typeface="Times New Roman" pitchFamily="18" charset="0"/>
              </a:rPr>
              <a:t>Бадран</a:t>
            </a:r>
            <a:r>
              <a:rPr lang="ru-RU" sz="5600" dirty="0">
                <a:cs typeface="Times New Roman" pitchFamily="18" charset="0"/>
              </a:rPr>
              <a:t>».</a:t>
            </a:r>
          </a:p>
          <a:p>
            <a:pPr algn="just"/>
            <a:r>
              <a:rPr lang="ru-RU" sz="5600" dirty="0">
                <a:cs typeface="Times New Roman" pitchFamily="18" charset="0"/>
              </a:rPr>
              <a:t>Диплом 2 степени – Нурутдинов В.В., </a:t>
            </a:r>
            <a:r>
              <a:rPr lang="ru-RU" sz="5600" dirty="0" smtClean="0">
                <a:cs typeface="Times New Roman" pitchFamily="18" charset="0"/>
              </a:rPr>
              <a:t>ПР-11</a:t>
            </a:r>
          </a:p>
          <a:p>
            <a:pPr lvl="0" algn="just">
              <a:buNone/>
            </a:pPr>
            <a:r>
              <a:rPr lang="ru-RU" sz="5600" dirty="0" smtClean="0">
                <a:cs typeface="Times New Roman" pitchFamily="18" charset="0"/>
              </a:rPr>
              <a:t>Тема доклада: </a:t>
            </a:r>
            <a:r>
              <a:rPr lang="ru-RU" sz="5600" dirty="0">
                <a:cs typeface="Times New Roman" pitchFamily="18" charset="0"/>
              </a:rPr>
              <a:t>К вопросу применения закладки выработанного пространства на руднике «</a:t>
            </a:r>
            <a:r>
              <a:rPr lang="ru-RU" sz="5600" dirty="0" err="1">
                <a:cs typeface="Times New Roman" pitchFamily="18" charset="0"/>
              </a:rPr>
              <a:t>Айхал</a:t>
            </a:r>
            <a:r>
              <a:rPr lang="ru-RU" sz="5600" dirty="0" smtClean="0">
                <a:cs typeface="Times New Roman" pitchFamily="18" charset="0"/>
              </a:rPr>
              <a:t>».</a:t>
            </a:r>
            <a:endParaRPr lang="ru-RU" sz="5600" dirty="0">
              <a:cs typeface="Times New Roman" pitchFamily="18" charset="0"/>
            </a:endParaRPr>
          </a:p>
          <a:p>
            <a:pPr algn="just"/>
            <a:r>
              <a:rPr lang="ru-RU" sz="5600" dirty="0">
                <a:cs typeface="Times New Roman" pitchFamily="18" charset="0"/>
              </a:rPr>
              <a:t>Диплом 3 степени – </a:t>
            </a:r>
            <a:r>
              <a:rPr lang="ru-RU" sz="5600" dirty="0" err="1">
                <a:cs typeface="Times New Roman" pitchFamily="18" charset="0"/>
              </a:rPr>
              <a:t>Люхани</a:t>
            </a:r>
            <a:r>
              <a:rPr lang="ru-RU" sz="5600" dirty="0">
                <a:cs typeface="Times New Roman" pitchFamily="18" charset="0"/>
              </a:rPr>
              <a:t> В.А., ОГР-12</a:t>
            </a:r>
          </a:p>
          <a:p>
            <a:pPr algn="just">
              <a:buNone/>
            </a:pPr>
            <a:r>
              <a:rPr lang="ru-RU" sz="5600" dirty="0" smtClean="0">
                <a:cs typeface="Times New Roman" pitchFamily="18" charset="0"/>
              </a:rPr>
              <a:t>Тема доклада: </a:t>
            </a:r>
            <a:r>
              <a:rPr lang="ru-RU" sz="5600" dirty="0" smtClean="0">
                <a:cs typeface="Times New Roman" pitchFamily="18" charset="0"/>
              </a:rPr>
              <a:t>Брикеты</a:t>
            </a:r>
            <a:endParaRPr lang="ru-RU" sz="5600" dirty="0" smtClean="0">
              <a:cs typeface="Times New Roman" pitchFamily="18" charset="0"/>
            </a:endParaRPr>
          </a:p>
          <a:p>
            <a:pPr marL="342900" lvl="1" indent="-342900" algn="just">
              <a:buNone/>
            </a:pPr>
            <a:r>
              <a:rPr lang="ru-RU" sz="5600" b="1" dirty="0" smtClean="0">
                <a:cs typeface="Times New Roman" pitchFamily="18" charset="0"/>
              </a:rPr>
              <a:t>Рекомендованы </a:t>
            </a:r>
            <a:r>
              <a:rPr lang="ru-RU" sz="5600" b="1" dirty="0">
                <a:cs typeface="Times New Roman" pitchFamily="18" charset="0"/>
              </a:rPr>
              <a:t>на Лаврентьевские чтения</a:t>
            </a:r>
            <a:r>
              <a:rPr lang="ru-RU" sz="5600" b="1" dirty="0" smtClean="0">
                <a:cs typeface="Times New Roman" pitchFamily="18" charset="0"/>
              </a:rPr>
              <a:t>: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ru-RU" sz="5600" dirty="0" smtClean="0">
                <a:cs typeface="Times New Roman" pitchFamily="18" charset="0"/>
              </a:rPr>
              <a:t> Христофорова </a:t>
            </a:r>
            <a:r>
              <a:rPr lang="ru-RU" sz="5600" dirty="0">
                <a:cs typeface="Times New Roman" pitchFamily="18" charset="0"/>
              </a:rPr>
              <a:t>С.И, </a:t>
            </a:r>
            <a:r>
              <a:rPr lang="ru-RU" sz="5600" dirty="0" smtClean="0">
                <a:cs typeface="Times New Roman" pitchFamily="18" charset="0"/>
              </a:rPr>
              <a:t>ОГР-11</a:t>
            </a:r>
            <a:r>
              <a:rPr lang="ru-RU" sz="5600" dirty="0">
                <a:cs typeface="Times New Roman" pitchFamily="18" charset="0"/>
              </a:rPr>
              <a:t> </a:t>
            </a:r>
            <a:endParaRPr lang="ru-RU" sz="5600" dirty="0" smtClean="0">
              <a:cs typeface="Times New Roman" pitchFamily="18" charset="0"/>
            </a:endParaRPr>
          </a:p>
          <a:p>
            <a:pPr marL="342900" lvl="1" indent="-342900" algn="just">
              <a:buNone/>
            </a:pPr>
            <a:r>
              <a:rPr lang="ru-RU" sz="5600" dirty="0" smtClean="0">
                <a:cs typeface="Times New Roman" pitchFamily="18" charset="0"/>
              </a:rPr>
              <a:t>Тема доклада: </a:t>
            </a:r>
            <a:r>
              <a:rPr lang="ru-RU" sz="5600" dirty="0">
                <a:cs typeface="Times New Roman" pitchFamily="18" charset="0"/>
              </a:rPr>
              <a:t>Погрузочные работы на месторождении диабазов «</a:t>
            </a:r>
            <a:r>
              <a:rPr lang="ru-RU" sz="5600" dirty="0" err="1">
                <a:cs typeface="Times New Roman" pitchFamily="18" charset="0"/>
              </a:rPr>
              <a:t>Еловское</a:t>
            </a:r>
            <a:r>
              <a:rPr lang="ru-RU" sz="5600" dirty="0">
                <a:cs typeface="Times New Roman" pitchFamily="18" charset="0"/>
              </a:rPr>
              <a:t>»</a:t>
            </a:r>
            <a:endParaRPr lang="ru-RU" sz="5600" dirty="0" smtClean="0">
              <a:cs typeface="Times New Roman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ru-RU" sz="5600" dirty="0" smtClean="0">
                <a:cs typeface="Times New Roman" pitchFamily="18" charset="0"/>
              </a:rPr>
              <a:t>Григорьева </a:t>
            </a:r>
            <a:r>
              <a:rPr lang="ru-RU" sz="5600" dirty="0">
                <a:cs typeface="Times New Roman" pitchFamily="18" charset="0"/>
              </a:rPr>
              <a:t>Г. Г., </a:t>
            </a:r>
            <a:r>
              <a:rPr lang="ru-RU" sz="5600" dirty="0" smtClean="0">
                <a:cs typeface="Times New Roman" pitchFamily="18" charset="0"/>
              </a:rPr>
              <a:t>ПБ-12.</a:t>
            </a:r>
          </a:p>
          <a:p>
            <a:pPr marL="342900" lvl="1" indent="-342900" algn="just">
              <a:buNone/>
            </a:pPr>
            <a:r>
              <a:rPr lang="ru-RU" sz="5600" dirty="0" smtClean="0">
                <a:cs typeface="Times New Roman" pitchFamily="18" charset="0"/>
              </a:rPr>
              <a:t>Тема доклада: </a:t>
            </a:r>
            <a:r>
              <a:rPr lang="ru-RU" sz="5600" dirty="0">
                <a:cs typeface="Times New Roman" pitchFamily="18" charset="0"/>
              </a:rPr>
              <a:t>Обеспечение ПБ в системе теплоснабжения </a:t>
            </a:r>
            <a:r>
              <a:rPr lang="ru-RU" sz="5600" dirty="0" err="1">
                <a:cs typeface="Times New Roman" pitchFamily="18" charset="0"/>
              </a:rPr>
              <a:t>Чурапчинского</a:t>
            </a:r>
            <a:r>
              <a:rPr lang="ru-RU" sz="5600" dirty="0">
                <a:cs typeface="Times New Roman" pitchFamily="18" charset="0"/>
              </a:rPr>
              <a:t> района</a:t>
            </a:r>
            <a:r>
              <a:rPr lang="ru-RU" sz="5600" dirty="0" smtClean="0"/>
              <a:t>.</a:t>
            </a:r>
            <a:endParaRPr lang="ru-RU" sz="5600" dirty="0"/>
          </a:p>
          <a:p>
            <a:pPr algn="just"/>
            <a:r>
              <a:rPr lang="ru-RU" sz="5600" b="1" dirty="0"/>
              <a:t>Экспертная комиссия:</a:t>
            </a:r>
            <a:endParaRPr lang="ru-RU" sz="5600" dirty="0"/>
          </a:p>
          <a:p>
            <a:pPr lvl="0" algn="just"/>
            <a:r>
              <a:rPr lang="ru-RU" sz="5600" dirty="0" err="1"/>
              <a:t>Ковлеков</a:t>
            </a:r>
            <a:r>
              <a:rPr lang="ru-RU" sz="5600" dirty="0"/>
              <a:t> Иван Иванович – профессор кафедры ОГР,  - председатель комиссии</a:t>
            </a:r>
          </a:p>
          <a:p>
            <a:pPr lvl="0" algn="just"/>
            <a:r>
              <a:rPr lang="ru-RU" sz="5600" dirty="0"/>
              <a:t>Марков Валерий Степанович – доцент кафедры ПРМПИ</a:t>
            </a:r>
          </a:p>
          <a:p>
            <a:pPr lvl="0" algn="just"/>
            <a:r>
              <a:rPr lang="ru-RU" sz="5600" dirty="0"/>
              <a:t>Овчинников Николай Петрович – доцент кафедры </a:t>
            </a:r>
            <a:r>
              <a:rPr lang="ru-RU" sz="5600" dirty="0" err="1"/>
              <a:t>ГМиО</a:t>
            </a:r>
            <a:endParaRPr lang="ru-RU" sz="5600" dirty="0"/>
          </a:p>
          <a:p>
            <a:pPr lvl="0" algn="just"/>
            <a:r>
              <a:rPr lang="ru-RU" sz="5600" dirty="0"/>
              <a:t>Пестерев Афанасий Прокопьевич – доцент кафедры ПБ</a:t>
            </a:r>
          </a:p>
          <a:p>
            <a:pPr lvl="0" algn="just"/>
            <a:r>
              <a:rPr lang="ru-RU" sz="5600" dirty="0" err="1"/>
              <a:t>Поисеева</a:t>
            </a:r>
            <a:r>
              <a:rPr lang="ru-RU" sz="5600" dirty="0"/>
              <a:t> </a:t>
            </a:r>
            <a:r>
              <a:rPr lang="ru-RU" sz="5600" dirty="0" err="1"/>
              <a:t>Саргылана</a:t>
            </a:r>
            <a:r>
              <a:rPr lang="ru-RU" sz="5600" dirty="0"/>
              <a:t> Иннокентьевна – доцент кафедры ЗЧС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16387" name="Picture 3" descr="C:\Users\1\AppData\Local\Temp\Rar$DIa0.375\IMG_7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8604"/>
            <a:ext cx="3214678" cy="2428892"/>
          </a:xfrm>
          <a:prstGeom prst="rect">
            <a:avLst/>
          </a:prstGeom>
          <a:noFill/>
        </p:spPr>
      </p:pic>
      <p:pic>
        <p:nvPicPr>
          <p:cNvPr id="16388" name="Picture 4" descr="C:\Users\1\AppData\Local\Temp\Rar$DIa0.420\IMG_7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571984"/>
            <a:ext cx="3214678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Итоги Международного инженерного чемпионат «С</a:t>
            </a:r>
            <a:r>
              <a:rPr lang="en-US" sz="2400" dirty="0" err="1" smtClean="0"/>
              <a:t>ase</a:t>
            </a:r>
            <a:r>
              <a:rPr lang="en-US" sz="2400" dirty="0" smtClean="0"/>
              <a:t>-in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>Лига Горное дело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500174"/>
          <a:ext cx="8572560" cy="4929217"/>
        </p:xfrm>
        <a:graphic>
          <a:graphicData uri="http://schemas.openxmlformats.org/drawingml/2006/table">
            <a:tbl>
              <a:tblPr/>
              <a:tblGrid>
                <a:gridCol w="268193"/>
                <a:gridCol w="1085537"/>
                <a:gridCol w="906744"/>
                <a:gridCol w="1098309"/>
                <a:gridCol w="1289875"/>
                <a:gridCol w="1408007"/>
                <a:gridCol w="2515895"/>
              </a:tblGrid>
              <a:tr h="16997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Фамилия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Имя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Отчество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Группа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Название команды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ФИО капитана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Николаев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Владимир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Владимирович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ОГР-11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КВИКС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Николаев Владимир Владимирович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Нурутдинов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Владимир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Владимирович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ПР-11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Повергун 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Константин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Сергеевич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ОГР-11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Христофорова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Сахаяна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Ивановна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ОГР-11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Данилов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Станислав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Анатольевич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ПР-11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ИЗУМРУД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Стручков Афанасий Константинович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Жирков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Евгений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Александрович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ГМ-11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Стручков 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Афанасий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Константинович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ПР-11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Чириков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Семен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Николаевич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ОГР-11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Гаврильев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Алексей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Макарович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ПР-11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ДИГГЕР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Гаврильев Алексей Макарович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Суханов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Дмитрий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Константинович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ГМ-11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Водинеев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Юлий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Семенович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ШПС-11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Темирканов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Эльдияр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Жаныбекович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ОГР-12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Иванова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Алена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Ивановна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филиал НТИ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ВЗРЫВНЫЕ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Кириллов Максим Кириллович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Кириллов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Максим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Кириллович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филиал НТИ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Сокорутов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Руслан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Андреевич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филиал НТИ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Холмогорова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Ольга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Владимировна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филиал НТИ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Капитонов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Семен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Павлович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ПР-13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True miners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Капитонов Семен Павлович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Копырин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Анатолий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Анатольевич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ШПС-12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Сосин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Анатолий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Александрович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ПР-13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Попов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Николай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Валерьевич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ПР-12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Васильев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Данил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Дмитриевич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ПР-12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Team of miners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Корнилов Дмитрий Александрович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Архипов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Петр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Семенович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ПР-12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Дедюкин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Анатолий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Васильевич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ПР-12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Корнилов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Дмитрий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Александрович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ПР-12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Алексеев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Владимир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Иванович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ПР-11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Inventors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Томский Иннокентий Гаевич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Томский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Иннокентий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Гаевич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ГМ-11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Петров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Семен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Иванович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ОГР-12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7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Неустроев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Руслан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Николаевич</a:t>
                      </a:r>
                    </a:p>
                  </a:txBody>
                  <a:tcPr marL="6673" marR="6673" marT="6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ШПС-12</a:t>
                      </a:r>
                    </a:p>
                  </a:txBody>
                  <a:tcPr marL="6673" marR="6673" marT="6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14282" y="928670"/>
            <a:ext cx="850112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Список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участников чемпионата: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428605"/>
          <a:ext cx="6500858" cy="2571768"/>
        </p:xfrm>
        <a:graphic>
          <a:graphicData uri="http://schemas.openxmlformats.org/drawingml/2006/table">
            <a:tbl>
              <a:tblPr/>
              <a:tblGrid>
                <a:gridCol w="318993"/>
                <a:gridCol w="2144953"/>
                <a:gridCol w="4036912"/>
              </a:tblGrid>
              <a:tr h="21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736" marR="7736" marT="7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333333"/>
                          </a:solidFill>
                          <a:latin typeface="Times New Roman"/>
                        </a:rPr>
                        <a:t>ФИО</a:t>
                      </a:r>
                    </a:p>
                  </a:txBody>
                  <a:tcPr marL="7736" marR="7736" marT="7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latin typeface="Times New Roman"/>
                        </a:rPr>
                        <a:t>Должность</a:t>
                      </a:r>
                    </a:p>
                  </a:txBody>
                  <a:tcPr marL="7736" marR="7736" marT="7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736" marR="7736" marT="7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Овчинников Николай Петрович </a:t>
                      </a:r>
                    </a:p>
                  </a:txBody>
                  <a:tcPr marL="7736" marR="7736" marT="7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Заместитель директора по научной работе  Горного  института СВФУ им. М.К.</a:t>
                      </a:r>
                    </a:p>
                  </a:txBody>
                  <a:tcPr marL="7736" marR="7736" marT="7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736" marR="7736" marT="7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Марков Валерий Степанович </a:t>
                      </a:r>
                    </a:p>
                  </a:txBody>
                  <a:tcPr marL="7736" marR="7736" marT="7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доцент кафедры Подземной разработки месторождений полезных ископаемых Горного института СВФУ им. М.К.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Аммосова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кандидат  технических наук</a:t>
                      </a:r>
                    </a:p>
                  </a:txBody>
                  <a:tcPr marL="7736" marR="7736" marT="7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736" marR="7736" marT="7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Филиппов Валентин Николаевич </a:t>
                      </a:r>
                    </a:p>
                  </a:txBody>
                  <a:tcPr marL="7736" marR="7736" marT="7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Заместитель директора по общим вопросам «Якутское предприятие по торговле алмазами акционерной компании «АЛРОСА»»</a:t>
                      </a:r>
                    </a:p>
                  </a:txBody>
                  <a:tcPr marL="7736" marR="7736" marT="7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736" marR="7736" marT="7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Макарова Любовь Робертовна </a:t>
                      </a:r>
                    </a:p>
                  </a:txBody>
                  <a:tcPr marL="7736" marR="7736" marT="7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Руководитель Департамента горнорудной и перерабатывающей промышленности Министерства промышленности РС(Я)</a:t>
                      </a:r>
                    </a:p>
                  </a:txBody>
                  <a:tcPr marL="7736" marR="7736" marT="7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736" marR="7736" marT="7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Панишев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Сергей Викторович </a:t>
                      </a:r>
                    </a:p>
                  </a:txBody>
                  <a:tcPr marL="7736" marR="7736" marT="7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Старший научный сотрудник лаборатории Открытых горных работ Института горного дела Севера им. Н.В. Черского СО РАН</a:t>
                      </a:r>
                    </a:p>
                  </a:txBody>
                  <a:tcPr marL="7736" marR="7736" marT="7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42844" y="0"/>
            <a:ext cx="771530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Список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экспертов чемпионата: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844" y="3000372"/>
            <a:ext cx="757242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+mj-lt"/>
                <a:ea typeface="+mj-ea"/>
                <a:cs typeface="+mj-cs"/>
              </a:rPr>
              <a:t>Победители отборочного этапа 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чемпионата: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3" y="3500438"/>
          <a:ext cx="7643865" cy="3274664"/>
        </p:xfrm>
        <a:graphic>
          <a:graphicData uri="http://schemas.openxmlformats.org/drawingml/2006/table">
            <a:tbl>
              <a:tblPr/>
              <a:tblGrid>
                <a:gridCol w="999198"/>
                <a:gridCol w="834623"/>
                <a:gridCol w="1010954"/>
                <a:gridCol w="1187283"/>
                <a:gridCol w="1296018"/>
                <a:gridCol w="2315789"/>
              </a:tblGrid>
              <a:tr h="241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Фамилия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Имя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Отчество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Группа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Название команды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Награда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Васильев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Данил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Дмитриевич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ПР-12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Team of miners</a:t>
                      </a:r>
                    </a:p>
                  </a:txBody>
                  <a:tcPr marL="7034" marR="7034" marT="7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Диплом 1 степени</a:t>
                      </a:r>
                    </a:p>
                  </a:txBody>
                  <a:tcPr marL="7034" marR="7034" marT="7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9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Архипов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Петр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Семенович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ПР-12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Дедюкин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Анатолий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Васильевич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ПР-12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Корнилов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Дмитрий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Александрович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ПР-12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Алексеев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Владимир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Иванович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ПР-11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Inventors</a:t>
                      </a:r>
                    </a:p>
                  </a:txBody>
                  <a:tcPr marL="7034" marR="7034" marT="7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Диплом 2 степени</a:t>
                      </a:r>
                    </a:p>
                  </a:txBody>
                  <a:tcPr marL="7034" marR="7034" marT="7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29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Томский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Иннокентий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Гаевич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ГМ-11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Петров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Семен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Иванович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ОГР-12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Неустроев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Руслан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Николаевич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ШПС-12</a:t>
                      </a:r>
                    </a:p>
                  </a:txBody>
                  <a:tcPr marL="7034" marR="7034" marT="7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Иванова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Алена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Ивановна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филиал НТИ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ВЗРЫВНЫЕ</a:t>
                      </a:r>
                    </a:p>
                  </a:txBody>
                  <a:tcPr marL="7034" marR="7034" marT="7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Диплом 3 степени</a:t>
                      </a:r>
                    </a:p>
                  </a:txBody>
                  <a:tcPr marL="7034" marR="7034" marT="7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29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Кириллов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Максим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Кириллович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филиал НТИ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Сокорутов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Руслан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Андреевич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филиал НТИ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Холмогорова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Ольга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Владимировна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филиал НТИ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1\Desktop\Чемпионат 2016\Case-in 2016 СВФУ\IMG_4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000496" cy="24288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786058"/>
            <a:ext cx="421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место - Команда Взрывные (</a:t>
            </a:r>
            <a:r>
              <a:rPr lang="ru-RU" dirty="0" err="1" smtClean="0"/>
              <a:t>Нерюнгринский</a:t>
            </a:r>
            <a:r>
              <a:rPr lang="ru-RU" dirty="0" smtClean="0"/>
              <a:t> филиал)</a:t>
            </a:r>
            <a:endParaRPr lang="ru-RU" dirty="0"/>
          </a:p>
        </p:txBody>
      </p:sp>
      <p:pic>
        <p:nvPicPr>
          <p:cNvPr id="19458" name="Picture 2" descr="C:\Users\1\Desktop\Чемпионат 2016\Case-in 2016 СВФУ\IMG_4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52"/>
            <a:ext cx="4214842" cy="24288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29190" y="2786058"/>
            <a:ext cx="421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место – </a:t>
            </a:r>
            <a:r>
              <a:rPr lang="en-US" dirty="0" smtClean="0"/>
              <a:t>Inventors (</a:t>
            </a:r>
            <a:r>
              <a:rPr lang="ru-RU" dirty="0" smtClean="0"/>
              <a:t>Горный институт)</a:t>
            </a:r>
            <a:endParaRPr lang="ru-RU" dirty="0"/>
          </a:p>
        </p:txBody>
      </p:sp>
      <p:pic>
        <p:nvPicPr>
          <p:cNvPr id="19459" name="Picture 3" descr="C:\Users\1\Desktop\Чемпионат 2016\Case-in 2016 СВФУ\IMG_49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571876"/>
            <a:ext cx="4357718" cy="25479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00298" y="6215082"/>
            <a:ext cx="421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ru-RU" dirty="0" smtClean="0"/>
              <a:t> место – </a:t>
            </a:r>
            <a:r>
              <a:rPr lang="en-US" dirty="0" smtClean="0"/>
              <a:t>Team of miners (</a:t>
            </a:r>
            <a:r>
              <a:rPr lang="ru-RU" dirty="0" smtClean="0"/>
              <a:t>Горный институт)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Первый день финала прошел на площадке Национального исследовательского </a:t>
            </a:r>
            <a:r>
              <a:rPr lang="ru-RU" dirty="0" err="1" smtClean="0"/>
              <a:t>технол</a:t>
            </a:r>
            <a:endParaRPr lang="en-US" dirty="0" smtClean="0"/>
          </a:p>
          <a:p>
            <a:pPr algn="just"/>
            <a:r>
              <a:rPr lang="ru-RU" dirty="0" err="1" smtClean="0"/>
              <a:t>огического</a:t>
            </a:r>
            <a:r>
              <a:rPr lang="ru-RU" dirty="0" smtClean="0"/>
              <a:t> </a:t>
            </a:r>
            <a:r>
              <a:rPr lang="ru-RU" dirty="0"/>
              <a:t>университета «</a:t>
            </a:r>
            <a:r>
              <a:rPr lang="ru-RU" dirty="0" err="1"/>
              <a:t>МИСиС</a:t>
            </a:r>
            <a:r>
              <a:rPr lang="ru-RU" dirty="0"/>
              <a:t>» и был посвящен презентациям решений участниками финальных кейсов экспертным комиссиям.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00010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Решения финалистов каждой лиги оценивало экспертное жюри в составе руководителей и специалистов ведущих отраслевых компаний, в числе которых: ОАО «СО ЕЭС», АО «СУЭК», АО «МХК «</a:t>
            </a:r>
            <a:r>
              <a:rPr lang="ru-RU" dirty="0" err="1"/>
              <a:t>ЕвроХим</a:t>
            </a:r>
            <a:r>
              <a:rPr lang="ru-RU" dirty="0"/>
              <a:t>», IMC </a:t>
            </a:r>
            <a:r>
              <a:rPr lang="ru-RU" dirty="0" err="1"/>
              <a:t>Montan</a:t>
            </a:r>
            <a:r>
              <a:rPr lang="ru-RU" dirty="0"/>
              <a:t>, MICROMINE, ООО «</a:t>
            </a:r>
            <a:r>
              <a:rPr lang="ru-RU" dirty="0" err="1"/>
              <a:t>ЕвразХолдинг</a:t>
            </a:r>
            <a:r>
              <a:rPr lang="ru-RU" dirty="0"/>
              <a:t>», АО «</a:t>
            </a:r>
            <a:r>
              <a:rPr lang="ru-RU" dirty="0" err="1"/>
              <a:t>Росгеология</a:t>
            </a:r>
            <a:r>
              <a:rPr lang="ru-RU" dirty="0"/>
              <a:t>», Филиал «Свердловский» ПАО «Т Плюс», ОАО «</a:t>
            </a:r>
            <a:r>
              <a:rPr lang="ru-RU" dirty="0" err="1"/>
              <a:t>Южуралзолото</a:t>
            </a:r>
            <a:r>
              <a:rPr lang="ru-RU" dirty="0"/>
              <a:t>»,  ПАО «</a:t>
            </a:r>
            <a:r>
              <a:rPr lang="ru-RU" dirty="0" err="1"/>
              <a:t>Татнефть</a:t>
            </a:r>
            <a:r>
              <a:rPr lang="ru-RU" dirty="0"/>
              <a:t>», ПАО «ФСК ЕЭС», ГМК «Норильский никель», ООО «</a:t>
            </a:r>
            <a:r>
              <a:rPr lang="ru-RU" dirty="0" err="1"/>
              <a:t>Дассо</a:t>
            </a:r>
            <a:r>
              <a:rPr lang="ru-RU" dirty="0"/>
              <a:t> Систем </a:t>
            </a:r>
            <a:r>
              <a:rPr lang="ru-RU" dirty="0" err="1"/>
              <a:t>Джеовия</a:t>
            </a:r>
            <a:r>
              <a:rPr lang="ru-RU" dirty="0"/>
              <a:t> РУС», ПАО «МРСК Центра», Московское отделение ОАО «Научно-технический центр Единой энергетической системы», НП «Научно-технический совет Единой энергетической системы», АО «Сибирский Антрацит», ОАО «</a:t>
            </a:r>
            <a:r>
              <a:rPr lang="ru-RU" dirty="0" err="1"/>
              <a:t>ЦНИЭИуголь</a:t>
            </a:r>
            <a:r>
              <a:rPr lang="ru-RU" dirty="0"/>
              <a:t>», ООО «</a:t>
            </a:r>
            <a:r>
              <a:rPr lang="ru-RU" dirty="0" err="1"/>
              <a:t>БХПЭнерго</a:t>
            </a:r>
            <a:r>
              <a:rPr lang="ru-RU" dirty="0"/>
              <a:t>», АНО «Международный центр устойчивого энергетического развития» под эгидой ЮНЕСКО, компания «</a:t>
            </a:r>
            <a:r>
              <a:rPr lang="ru-RU" dirty="0" err="1"/>
              <a:t>Шлюмберже</a:t>
            </a:r>
            <a:r>
              <a:rPr lang="ru-RU" dirty="0"/>
              <a:t>» и другие.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929066"/>
            <a:ext cx="5214942" cy="2928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Чемпионом Лиги по горному делу стала команда «Наутилус»</a:t>
            </a:r>
            <a:r>
              <a:rPr lang="ru-RU" dirty="0"/>
              <a:t> </a:t>
            </a:r>
            <a:r>
              <a:rPr lang="ru-RU" b="1" dirty="0" smtClean="0"/>
              <a:t>из </a:t>
            </a:r>
            <a:r>
              <a:rPr lang="ru-RU" b="1" dirty="0"/>
              <a:t>Уральского государственного горного университета (Екатеринбург).</a:t>
            </a:r>
            <a:endParaRPr lang="ru-RU" dirty="0"/>
          </a:p>
          <a:p>
            <a:pPr fontAlgn="base"/>
            <a:r>
              <a:rPr lang="ru-RU" dirty="0"/>
              <a:t>На втором месте – команда «Техники» из Шахтинского института (филиала) Южно-Российского государственного политехнического университета (НПИ) имени М. И. Платова (Ростовская область).</a:t>
            </a:r>
          </a:p>
          <a:p>
            <a:pPr fontAlgn="base"/>
            <a:r>
              <a:rPr lang="ru-RU" dirty="0"/>
              <a:t>Третье место – у команды «Горный </a:t>
            </a:r>
            <a:r>
              <a:rPr lang="ru-RU" dirty="0" err="1"/>
              <a:t>консалт</a:t>
            </a:r>
            <a:r>
              <a:rPr lang="ru-RU" dirty="0"/>
              <a:t>» из Санкт-Петербургского горного университета.</a:t>
            </a:r>
          </a:p>
        </p:txBody>
      </p:sp>
      <p:pic>
        <p:nvPicPr>
          <p:cNvPr id="20488" name="Picture 8" descr="http://case-in.ru/media/gallery/2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000504"/>
            <a:ext cx="3929058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339767"/>
                <a:gridCol w="6324247"/>
                <a:gridCol w="739993"/>
                <a:gridCol w="739993"/>
              </a:tblGrid>
              <a:tr h="2253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Команда 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Баллы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Наутилус 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Уральский государственный горный университет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72,25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Техники 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Шахтинский институт (филиал) ЮРГПУ(НПИ) им. М.И. Платова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Горный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консалт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Национальный минерально-сырьевой университет «Горный»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70,43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Теодолит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Национальный минерально-сырьевой университет «Горный»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70,3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Горняки Сибири 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Кузбасский государственный технический университет имени Т.Ф. Горбачева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70,08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4 из 4 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Дальневосточный федеральный университет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60,03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Забой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Забайкальский государственный университет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59,03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Горняки 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Пермский национальный исследовательский политехнический университет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58,43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Горизонт 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Белгородский государственный национальный исследовательский университет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58,38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Горизонт 42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Сибирский государственный индустриальный университет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58,05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Из недр земли 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Тульский государственный университет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57,45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Маркшейдеры 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Российский университет дружбы народов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55,18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Инженеры будущего 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Северо-Кавказский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горно-металлургический институт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53,78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Алмаз 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Иркутский национальный исследовательский технический университет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53,25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Территория 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Северо-Восточный государственный университет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50,86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Аметист 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Национальный исследовательский технологический университет «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МИСиС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50,05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Гепарды 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Сибирский федеральный университет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49,93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Горный удар 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Магнитогорский государственный технический университет им. Г.И. Носова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45,7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Эксперт 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Монгольский государственный университет науки и технологии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43,83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Team of miners 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Северо-Восточный федеральный университет имени М. К. Аммосова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41,58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The mining team 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Карагандинский государственный технический университет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40,73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p.vk.me/c636718/v636718342/d947/-rG-cQWLC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6106" y="0"/>
            <a:ext cx="3257894" cy="2285992"/>
          </a:xfrm>
          <a:prstGeom prst="rect">
            <a:avLst/>
          </a:prstGeom>
          <a:noFill/>
        </p:spPr>
      </p:pic>
      <p:pic>
        <p:nvPicPr>
          <p:cNvPr id="5" name="Picture 6" descr="https://pp.vk.me/c630019/v630019888/3915b/kq-N1VRtO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52" y="2285992"/>
            <a:ext cx="3286148" cy="2373324"/>
          </a:xfrm>
          <a:prstGeom prst="rect">
            <a:avLst/>
          </a:prstGeom>
          <a:noFill/>
        </p:spPr>
      </p:pic>
      <p:pic>
        <p:nvPicPr>
          <p:cNvPr id="6" name="Picture 4" descr="https://pp.vk.me/c636718/v636718342/dc68/PBbhXE1mj-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572008"/>
            <a:ext cx="3286116" cy="2285992"/>
          </a:xfrm>
          <a:prstGeom prst="rect">
            <a:avLst/>
          </a:prstGeom>
          <a:noFill/>
        </p:spPr>
      </p:pic>
      <p:pic>
        <p:nvPicPr>
          <p:cNvPr id="22530" name="Picture 2" descr="C:\Users\1\Downloads\але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2357421" cy="3143248"/>
          </a:xfrm>
          <a:prstGeom prst="rect">
            <a:avLst/>
          </a:prstGeom>
          <a:noFill/>
        </p:spPr>
      </p:pic>
      <p:pic>
        <p:nvPicPr>
          <p:cNvPr id="22531" name="Picture 3" descr="C:\Users\1\Downloads\алена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0"/>
            <a:ext cx="2214578" cy="30718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286124"/>
            <a:ext cx="5715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Диплом за </a:t>
            </a:r>
            <a:r>
              <a:rPr lang="en-US" dirty="0" smtClean="0"/>
              <a:t>II </a:t>
            </a:r>
            <a:r>
              <a:rPr lang="ru-RU" dirty="0" smtClean="0"/>
              <a:t>место в номинации «Энергия Образования за лучшую организацию и поведение отборочного этапа Лиги по горному делу Международного инженерного чемпионата С</a:t>
            </a:r>
            <a:r>
              <a:rPr lang="en-US" dirty="0" err="1" smtClean="0"/>
              <a:t>ase</a:t>
            </a:r>
            <a:r>
              <a:rPr lang="en-US" dirty="0" smtClean="0"/>
              <a:t>-in </a:t>
            </a:r>
            <a:r>
              <a:rPr lang="ru-RU" dirty="0" smtClean="0"/>
              <a:t>СВФУ им. М.К. </a:t>
            </a:r>
            <a:r>
              <a:rPr lang="ru-RU" dirty="0" err="1" smtClean="0"/>
              <a:t>Аммосова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000636"/>
            <a:ext cx="585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Диплом в специальной номинации </a:t>
            </a:r>
            <a:r>
              <a:rPr lang="ru-RU" dirty="0" err="1" smtClean="0"/>
              <a:t>Междунродного</a:t>
            </a:r>
            <a:r>
              <a:rPr lang="ru-RU" dirty="0" smtClean="0"/>
              <a:t> инженерного чемпионата </a:t>
            </a:r>
            <a:r>
              <a:rPr lang="en-US" dirty="0" smtClean="0"/>
              <a:t>Case-in </a:t>
            </a:r>
            <a:r>
              <a:rPr lang="ru-RU" dirty="0" smtClean="0"/>
              <a:t> за индивидуальный стиль нестандартное решение команда </a:t>
            </a:r>
            <a:r>
              <a:rPr lang="en-US" dirty="0" smtClean="0"/>
              <a:t>Team of miners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2545</Words>
  <Application>Microsoft Office PowerPoint</Application>
  <PresentationFormat>Экран (4:3)</PresentationFormat>
  <Paragraphs>661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Отчет НИРС ГИ за 2016 год</vt:lpstr>
      <vt:lpstr>Научные мероприятия за 2016 г.</vt:lpstr>
      <vt:lpstr>Итоги Недели науки Горного института 2016 г.</vt:lpstr>
      <vt:lpstr>Итоги Международного инженерного чемпионат «Сase-in» Лига Горное дело</vt:lpstr>
      <vt:lpstr>Слайд 5</vt:lpstr>
      <vt:lpstr>Слайд 6</vt:lpstr>
      <vt:lpstr>Слайд 7</vt:lpstr>
      <vt:lpstr>Слайд 8</vt:lpstr>
      <vt:lpstr>Слайд 9</vt:lpstr>
      <vt:lpstr>Фестиваль науки-2016</vt:lpstr>
      <vt:lpstr>Студенческие научные кружки</vt:lpstr>
      <vt:lpstr>Слайд 12</vt:lpstr>
      <vt:lpstr>НПК «Совершенствование технологии разработки месторождений в условиях многолетней мерзлоты и обеспечение техносферной безопасности», посвященная 120-летию Степана Васильева.</vt:lpstr>
      <vt:lpstr>Слайд 14</vt:lpstr>
      <vt:lpstr>Повышенная стипендия по научной деятельности </vt:lpstr>
      <vt:lpstr>Публикации студентов ГИ за 2016 г. </vt:lpstr>
      <vt:lpstr>Слайд 17</vt:lpstr>
      <vt:lpstr>Слайд 18</vt:lpstr>
      <vt:lpstr>План научных мероприятий на 2017 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НИРС ГИ за 2016 год</dc:title>
  <dc:creator>1</dc:creator>
  <cp:lastModifiedBy>1</cp:lastModifiedBy>
  <cp:revision>45</cp:revision>
  <dcterms:created xsi:type="dcterms:W3CDTF">2016-12-14T03:20:28Z</dcterms:created>
  <dcterms:modified xsi:type="dcterms:W3CDTF">2016-12-14T08:12:28Z</dcterms:modified>
</cp:coreProperties>
</file>